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82" r:id="rId6"/>
    <p:sldId id="273" r:id="rId7"/>
    <p:sldId id="281" r:id="rId8"/>
    <p:sldId id="274" r:id="rId9"/>
    <p:sldId id="280" r:id="rId10"/>
    <p:sldId id="260" r:id="rId11"/>
    <p:sldId id="279" r:id="rId12"/>
    <p:sldId id="275" r:id="rId13"/>
    <p:sldId id="261" r:id="rId14"/>
    <p:sldId id="277" r:id="rId15"/>
    <p:sldId id="266" r:id="rId16"/>
    <p:sldId id="264" r:id="rId17"/>
    <p:sldId id="27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6D90-7D33-42F0-AF64-0B3C9E697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FB809-40D2-4AD9-94D3-649117237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13909-8397-4646-B17C-3B4CC27E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8494D-F281-4B6B-98E5-8F5870A7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DA472-6A03-4067-BDB1-459D5629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9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AA37-98CF-435B-BB02-6A6E677D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23E8A-B65B-4A20-A523-3D3E56CF1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F8EF0-E7F2-410A-990B-12FFB66B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1B06C-B711-48A0-A4A8-C9AA93538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A650E-0667-4830-B0DE-71D21F3A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048CA4-7214-44C4-A616-1462E4CA2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1B7A0-FE7E-4410-ADC1-7B5917073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0A0AF-914F-4D90-9DE2-704F7DCB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FEF49-3028-4887-9A68-3850D4C29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08C8A-70F2-4649-8D6C-F9C0040F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4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CB4B-D999-4F72-8976-C856F0B6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1FA2-9668-4D9E-A0D0-65E658496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D7DF4-3285-487C-928A-7ACD9FE4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13240-FE88-4900-8630-04BE1BFF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8FD7C-CE72-4374-ACB2-5A5C4766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0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9835-F9DB-4EB8-8B30-E0D04C8E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BE4A4-164D-4B18-A239-EA3DC297B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A70D7-4EE5-48CD-B20C-E0ACF673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EB6ED-50A0-4D89-B55C-F6EFD7400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F5143-55EF-4D6F-B6B3-DCD7C3ED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E4AB-939B-4429-877A-EE3A0211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17174-FEC7-4FCA-9690-AE50889BB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51C3F-20E0-4712-A819-E8D1BAD02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43707-AA64-4CF5-A61E-17E3112E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A14B1-EDAB-4F2A-AC0D-09B84932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0D7D1-F6D5-4D55-B31A-D2BF63BD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4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4497-D7BA-4F4B-BCC2-08106BB0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1FA5B-7B77-41A7-B3A9-70C862D54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7DDD2-B64D-485A-B769-83550514F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E7DF7-DA60-44A6-A26B-22962DC48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D5100-273A-433D-8EBD-C91609FD2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45E59-9C6C-431B-8846-997140574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59C98-678F-4853-B74E-64F5370D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D6F28-A23A-499D-9632-3D99C418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3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1CCA-5139-44F0-8242-E290454F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4DBEA-7613-4148-9ECE-F42A448EB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04C67-07F1-4319-81A9-4DC145A57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E86B2-08E2-4468-B5D4-01FBEFA9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35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303A9-F55B-4B7C-B6F3-5DD4EE5F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FE22C-0CDD-4D76-9F45-FA056AA6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DB938-F4D4-4AE3-A4CC-BD67540C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5239-6BE1-4264-AF95-B5776884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C6A7A-1EA5-438B-B8F7-9EDB5BAED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6AE90-6595-4A61-8BFD-8FDA580BF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18C1D-C867-43CE-83D0-0273BA2D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C66C9-9259-49EA-A212-FB5AA861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EDF77-9244-4A5E-BD2D-3358FD13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2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1BDF-60F7-4F12-B53C-FB93AC1C2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959C04-9365-401A-ACEB-82231A78E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251AB-A05D-46AD-B4BD-B867A39B1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146A1-A44D-4F2F-9FFD-1E73E3B6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3A203-A05D-4E21-B86B-6B498772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20342-36F8-4937-9404-37BA0183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1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1A7B2-1100-48B7-81DA-7A85BE53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4F510-D4BA-4399-B8E0-6C4E21C1E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3B4F1-E5E4-412C-B6B6-D6F5E6DFE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BD91B-C640-46C5-BE3F-BB1E13430C0B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13A12-E9F4-4DFF-9B13-1332E3B00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749BE-AA7D-4288-9E37-3FCE826F1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6513B-0C33-46AD-A150-D0F1D3904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tro.ucla.edu/~ghezgroup/gc/journey/wavelength.html" TargetMode="External"/><Relationship Id="rId13" Type="http://schemas.openxmlformats.org/officeDocument/2006/relationships/hyperlink" Target="https://oscarliang.com/raspberry-pi-arduino-connected-i2c/" TargetMode="External"/><Relationship Id="rId3" Type="http://schemas.openxmlformats.org/officeDocument/2006/relationships/hyperlink" Target="https://www.haystack.mit.edu/edu/undergrad/srt/" TargetMode="External"/><Relationship Id="rId7" Type="http://schemas.openxmlformats.org/officeDocument/2006/relationships/hyperlink" Target="https://en.wikipedia.org/wiki/Karl_Guthe_Jansky" TargetMode="External"/><Relationship Id="rId12" Type="http://schemas.openxmlformats.org/officeDocument/2006/relationships/hyperlink" Target="https://www.raspberrypi.org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ystack.mit.edu/index.html" TargetMode="External"/><Relationship Id="rId11" Type="http://schemas.openxmlformats.org/officeDocument/2006/relationships/hyperlink" Target="https://playground.arduino.cc/" TargetMode="External"/><Relationship Id="rId5" Type="http://schemas.openxmlformats.org/officeDocument/2006/relationships/hyperlink" Target="https://www.nytimes.com/1998/06/09/nyregion/commemorating-a-discovery-in-radio-astronomy.html" TargetMode="External"/><Relationship Id="rId10" Type="http://schemas.openxmlformats.org/officeDocument/2006/relationships/hyperlink" Target="https://automation-insights.blog/2016/05/04/reed-switches-vs-magnetoresistive-sensors-gmr/" TargetMode="External"/><Relationship Id="rId4" Type="http://schemas.openxmlformats.org/officeDocument/2006/relationships/hyperlink" Target="https://www.exploreminnesota.com/sports-in-minnesota/6176/rochester-mayo-high-school" TargetMode="External"/><Relationship Id="rId9" Type="http://schemas.openxmlformats.org/officeDocument/2006/relationships/hyperlink" Target="https://asd.gsfc.nasa.gov/archive/mwmw/mmw_allsky.html" TargetMode="External"/><Relationship Id="rId14" Type="http://schemas.openxmlformats.org/officeDocument/2006/relationships/hyperlink" Target="https://www.cv.nrao.edu/~bkent/computing/gridview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76E1-4319-4F15-9989-BE21C36CD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600" dirty="0"/>
              <a:t>Small Radio Telescope (SRT) Refurbishment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F86BC-3C34-4726-A419-A8DAC91BF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1900" dirty="0"/>
              <a:t>Clayton Hanson</a:t>
            </a:r>
          </a:p>
          <a:p>
            <a:pPr algn="l"/>
            <a:endParaRPr lang="en-US" sz="19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outdoor, sky, ground&#10;&#10;Description automatically generated">
            <a:extLst>
              <a:ext uri="{FF2B5EF4-FFF2-40B4-BE49-F238E27FC236}">
                <a16:creationId xmlns:a16="http://schemas.microsoft.com/office/drawing/2014/main" id="{A9AE9CE6-4732-44EB-A88C-B414447EC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9" r="-2" b="-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74E6B-D159-4921-BED3-78E848CAE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76" y="4931850"/>
            <a:ext cx="1524132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17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DDEA-12A8-42B5-B214-142BB205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What needs to be done:</a:t>
            </a:r>
            <a:br>
              <a:rPr lang="en-US" sz="4100"/>
            </a:br>
            <a:r>
              <a:rPr lang="en-US" sz="4100"/>
              <a:t>Motor Controller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A1E67D-D8BF-49F6-A6D5-1D0D3AA20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A series of switches will be implemented to allow for a reversal of the direction of current through the motor.</a:t>
            </a:r>
          </a:p>
          <a:p>
            <a:r>
              <a:rPr lang="en-US" sz="2000" dirty="0"/>
              <a:t>The HOYMK SSR-25DD takes an input voltage of 3-32 Volts Direct Current and opens a switch that allows up to 25 Amps through at 5-60 Volts</a:t>
            </a:r>
          </a:p>
          <a:p>
            <a:r>
              <a:rPr lang="en-US" sz="2000" dirty="0"/>
              <a:t>These switches will be controlled by an Arduino microcontroller.</a:t>
            </a:r>
          </a:p>
          <a:p>
            <a:pPr lvl="1"/>
            <a:r>
              <a:rPr lang="en-US" sz="1800" dirty="0"/>
              <a:t>Each switch the Arduino runs will use a digital pin out on the Arduino and share a common ground.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E5FFA840-7B8C-4935-A41B-B8FE603078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6" r="3" b="13920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1835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A3C7D-3D71-4E95-A12A-85976D7A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way must the current flow?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6" descr="A picture containing sky&#10;&#10;Description automatically generated">
            <a:extLst>
              <a:ext uri="{FF2B5EF4-FFF2-40B4-BE49-F238E27FC236}">
                <a16:creationId xmlns:a16="http://schemas.microsoft.com/office/drawing/2014/main" id="{306637E3-B495-4760-AD54-8A4B0F809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26" y="492573"/>
            <a:ext cx="543973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2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4C3D878-3686-45D9-A086-F4931B1AB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739975"/>
            <a:ext cx="7258049" cy="53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2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883F1FED-C69F-4B08-A0C2-0CBF81ACE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r="6808" b="-1"/>
          <a:stretch/>
        </p:blipFill>
        <p:spPr>
          <a:xfrm rot="16200000">
            <a:off x="2373629" y="-1539239"/>
            <a:ext cx="6858001" cy="9928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2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E2E0AFE-704B-4CB8-AB9D-D44727875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377C7-23F4-456A-8523-4DB8C2C6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Reed Switch Sensor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533EC14-510E-407B-9DA4-6142EB130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515" y="2121762"/>
            <a:ext cx="4911827" cy="36269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Where am I?</a:t>
            </a:r>
          </a:p>
          <a:p>
            <a:r>
              <a:rPr lang="en-US" sz="2400" dirty="0"/>
              <a:t>A reed switch sensor is a break in a wire that opens and closes as a magnet passes by.</a:t>
            </a:r>
          </a:p>
          <a:p>
            <a:r>
              <a:rPr lang="en-US" sz="2400" dirty="0"/>
              <a:t>Digital Read:</a:t>
            </a:r>
          </a:p>
          <a:p>
            <a:pPr lvl="1"/>
            <a:r>
              <a:rPr lang="en-US" dirty="0"/>
              <a:t>5 Volts = HIGH (TRUE)</a:t>
            </a:r>
          </a:p>
          <a:p>
            <a:pPr lvl="1"/>
            <a:r>
              <a:rPr lang="en-US" dirty="0"/>
              <a:t>0 Volts = LOW (FALSE)</a:t>
            </a:r>
          </a:p>
          <a:p>
            <a:endParaRPr lang="en-US" sz="2400" dirty="0"/>
          </a:p>
        </p:txBody>
      </p:sp>
      <p:pic>
        <p:nvPicPr>
          <p:cNvPr id="8" name="Content Placeholder 7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903D1761-0AC7-4A6A-B64F-309EDA380C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462012"/>
            <a:ext cx="1866900" cy="2489200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FEB010FD-7799-406F-A821-0458EA88B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1" y="321732"/>
            <a:ext cx="2373170" cy="2504665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3F7EBBC7-DDCA-4D3C-A816-F363943C6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90" y="3079965"/>
            <a:ext cx="5083871" cy="30804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CCCC8E-5CBB-449E-B977-3D49F8BB3DEC}"/>
              </a:ext>
            </a:extLst>
          </p:cNvPr>
          <p:cNvSpPr txBox="1"/>
          <p:nvPr/>
        </p:nvSpPr>
        <p:spPr>
          <a:xfrm>
            <a:off x="10266870" y="4096767"/>
            <a:ext cx="779765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Digital</a:t>
            </a:r>
          </a:p>
          <a:p>
            <a:r>
              <a:rPr lang="en-US" dirty="0">
                <a:solidFill>
                  <a:schemeClr val="bg1"/>
                </a:solidFill>
              </a:rPr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231801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A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E8E12-AAEB-44B0-ABF2-50AB505A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Reed Sensor Reading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A73844-0175-4A8A-94D0-3B024EE469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0A201-B2D3-4121-A39D-56FD23729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Sampled at 10,000 Hz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Signal Period: Approx. 75 </a:t>
            </a:r>
            <a:r>
              <a:rPr lang="en-US" sz="2000" dirty="0" err="1">
                <a:solidFill>
                  <a:srgbClr val="FFFFFF"/>
                </a:solidFill>
              </a:rPr>
              <a:t>ms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50 </a:t>
            </a:r>
            <a:r>
              <a:rPr lang="en-US" sz="1600" dirty="0" err="1">
                <a:solidFill>
                  <a:srgbClr val="FFFFFF"/>
                </a:solidFill>
              </a:rPr>
              <a:t>ms</a:t>
            </a:r>
            <a:r>
              <a:rPr lang="en-US" sz="1600" dirty="0">
                <a:solidFill>
                  <a:srgbClr val="FFFFFF"/>
                </a:solidFill>
              </a:rPr>
              <a:t> HIGH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25 </a:t>
            </a:r>
            <a:r>
              <a:rPr lang="en-US" sz="1600" dirty="0" err="1">
                <a:solidFill>
                  <a:srgbClr val="FFFFFF"/>
                </a:solidFill>
              </a:rPr>
              <a:t>ms</a:t>
            </a:r>
            <a:r>
              <a:rPr lang="en-US" sz="1600" dirty="0">
                <a:solidFill>
                  <a:srgbClr val="FFFFFF"/>
                </a:solidFill>
              </a:rPr>
              <a:t> LOW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Very clean signal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May eliminate the need to debounce the sensor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Natural variance in the number of pulses counted between the limits: 0°, 180°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Forward: 2005 ± 15 pulses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Reverse: 2200 ± 150 pulses</a:t>
            </a:r>
          </a:p>
        </p:txBody>
      </p:sp>
    </p:spTree>
    <p:extLst>
      <p:ext uri="{BB962C8B-B14F-4D97-AF65-F5344CB8AC3E}">
        <p14:creationId xmlns:p14="http://schemas.microsoft.com/office/powerpoint/2010/main" val="2772300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07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EB4F0-A61B-40A5-B426-03A48D68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Communication is Important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5D576C-20B1-4AB2-8B00-928753F9AB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9" r="1" b="458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E8DDC-90A6-40EB-96A6-F8C745920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Limiting switches prevent the motor from going further than it is capable of going based on the gear mechanics.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Were the gear to go further there is the potential for the equipment to be damaged.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There is a consistent count between switches in the forward direction, but not the reverse.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Active low switches</a:t>
            </a:r>
          </a:p>
        </p:txBody>
      </p:sp>
    </p:spTree>
    <p:extLst>
      <p:ext uri="{BB962C8B-B14F-4D97-AF65-F5344CB8AC3E}">
        <p14:creationId xmlns:p14="http://schemas.microsoft.com/office/powerpoint/2010/main" val="151940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8EB4-D713-4CCC-97AD-E612F7EBA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now?</a:t>
            </a:r>
          </a:p>
        </p:txBody>
      </p:sp>
      <p:pic>
        <p:nvPicPr>
          <p:cNvPr id="11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93C4FB8F-A4FE-4652-8449-BA79947AF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13808" b="5"/>
          <a:stretch/>
        </p:blipFill>
        <p:spPr>
          <a:xfrm>
            <a:off x="20" y="10"/>
            <a:ext cx="2917436" cy="3407764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3BEAD513-9352-4123-A0BD-210BA7843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3" r="12046" b="-2"/>
          <a:stretch/>
        </p:blipFill>
        <p:spPr>
          <a:xfrm>
            <a:off x="3008896" y="-2655"/>
            <a:ext cx="2917457" cy="3407774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4CF1A30-0BDD-47BD-9C76-1F110A5D0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4" r="-1" b="14780"/>
          <a:stretch/>
        </p:blipFill>
        <p:spPr>
          <a:xfrm>
            <a:off x="20" y="3494314"/>
            <a:ext cx="5926333" cy="3363686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21B271-0149-4702-9C77-4D8F46B6D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0" y="2121408"/>
            <a:ext cx="5118756" cy="40507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Calibration:</a:t>
            </a:r>
          </a:p>
          <a:p>
            <a:pPr lvl="1"/>
            <a:r>
              <a:rPr lang="en-US" sz="1400" dirty="0"/>
              <a:t>The motors will need to be calibrated under full load to determine any changes in the pulse/degree ratio</a:t>
            </a:r>
          </a:p>
          <a:p>
            <a:pPr lvl="1"/>
            <a:r>
              <a:rPr lang="en-US" sz="1400" dirty="0"/>
              <a:t>New sensors must be installed</a:t>
            </a:r>
          </a:p>
          <a:p>
            <a:r>
              <a:rPr lang="en-US" sz="1400" dirty="0"/>
              <a:t>The rats nest of wires needs to be cleaned up and mounted</a:t>
            </a:r>
          </a:p>
          <a:p>
            <a:r>
              <a:rPr lang="en-US" sz="1400" dirty="0"/>
              <a:t>A communication protocol will be established between the Raspberry Pi and the Arduino</a:t>
            </a:r>
          </a:p>
          <a:p>
            <a:pPr lvl="1"/>
            <a:r>
              <a:rPr lang="en-US" sz="1400" dirty="0"/>
              <a:t>Possible protocols include: I2C, Serial connections, or even sensor to pin out TRUE/FALSE communication</a:t>
            </a:r>
          </a:p>
          <a:p>
            <a:r>
              <a:rPr lang="en-US" sz="1400" dirty="0"/>
              <a:t>An algorithm must be developed to track objects across the sky</a:t>
            </a:r>
          </a:p>
          <a:p>
            <a:r>
              <a:rPr lang="en-US" sz="1400" dirty="0"/>
              <a:t>A Software Defined Radio (SDR) and radio receiver will be implemented on the dish</a:t>
            </a:r>
          </a:p>
          <a:p>
            <a:r>
              <a:rPr lang="en-US" sz="1400" dirty="0"/>
              <a:t>A user interface must be created </a:t>
            </a:r>
          </a:p>
        </p:txBody>
      </p:sp>
    </p:spTree>
    <p:extLst>
      <p:ext uri="{BB962C8B-B14F-4D97-AF65-F5344CB8AC3E}">
        <p14:creationId xmlns:p14="http://schemas.microsoft.com/office/powerpoint/2010/main" val="356028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507CA-5005-4EC7-9AD9-EE427DB6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9414-CDCD-4C30-8A0E-C89FE3504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700" dirty="0">
                <a:solidFill>
                  <a:srgbClr val="000000"/>
                </a:solidFill>
                <a:hlinkClick r:id="rId3"/>
              </a:rPr>
              <a:t>https://www.haystack.mit.edu/edu/undergrad/srt/</a:t>
            </a:r>
            <a:endParaRPr lang="en-US" sz="1700" dirty="0">
              <a:solidFill>
                <a:srgbClr val="000000"/>
              </a:solidFill>
              <a:hlinkClick r:id="rId4"/>
            </a:endParaRPr>
          </a:p>
          <a:p>
            <a:r>
              <a:rPr lang="en-US" sz="1700" dirty="0">
                <a:solidFill>
                  <a:srgbClr val="000000"/>
                </a:solidFill>
                <a:hlinkClick r:id="rId4"/>
              </a:rPr>
              <a:t>https://www.exploreminnesota.com/sports-in-minnesota/6176/rochester-mayo-high-school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  <a:hlinkClick r:id="rId5"/>
              </a:rPr>
              <a:t>https://www.nytimes.com/1998/06/09/nyregion/commemorating-a-discovery-in-radio-astronomy.html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  <a:hlinkClick r:id="rId6"/>
              </a:rPr>
              <a:t>https://www.haystack.mit.edu/index.html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  <a:hlinkClick r:id="rId7"/>
              </a:rPr>
              <a:t>https://en.wikipedia.org/wiki/Karl_Guthe_Jansky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800" dirty="0">
                <a:hlinkClick r:id="rId8"/>
              </a:rPr>
              <a:t>http://www.astro.ucla.edu/~ghezgroup/gc/journey/wavelength.html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  <a:hlinkClick r:id="rId9"/>
              </a:rPr>
              <a:t>https://asd.gsfc.nasa.gov/archive/mwmw/mmw_allsky.html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  <a:hlinkClick r:id="rId10"/>
              </a:rPr>
              <a:t>https://automation-insights.blog/2016/05/04/reed-switches-vs-magnetoresistive-sensors-gmr/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  <a:hlinkClick r:id="rId11"/>
              </a:rPr>
              <a:t>https://playground.arduino.cc/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800" dirty="0">
                <a:hlinkClick r:id="rId12"/>
              </a:rPr>
              <a:t>https://www.raspberrypi.org/</a:t>
            </a:r>
            <a:endParaRPr lang="en-US" sz="1700" dirty="0">
              <a:solidFill>
                <a:srgbClr val="000000"/>
              </a:solidFill>
            </a:endParaRPr>
          </a:p>
          <a:p>
            <a:r>
              <a:rPr lang="en-US" sz="1800" dirty="0">
                <a:hlinkClick r:id="rId13"/>
              </a:rPr>
              <a:t>https://oscarliang.com/raspberry-pi-arduino-connected-i2c/</a:t>
            </a:r>
            <a:endParaRPr lang="en-US" sz="1800" dirty="0"/>
          </a:p>
          <a:p>
            <a:r>
              <a:rPr lang="en-US" sz="1800" dirty="0">
                <a:hlinkClick r:id="rId14"/>
              </a:rPr>
              <a:t>https://www.cv.nrao.edu/~bkent/computing/gridview.html</a:t>
            </a:r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0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large white building&#10;&#10;Description automatically generated">
            <a:extLst>
              <a:ext uri="{FF2B5EF4-FFF2-40B4-BE49-F238E27FC236}">
                <a16:creationId xmlns:a16="http://schemas.microsoft.com/office/drawing/2014/main" id="{82D7BDE5-4E96-4AAA-B190-EBC6AA823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4" b="94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378CB-83D7-4015-9D0B-62641CFA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7755" y="3659505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Special Thanks to Mayo High School!</a:t>
            </a:r>
          </a:p>
        </p:txBody>
      </p:sp>
    </p:spTree>
    <p:extLst>
      <p:ext uri="{BB962C8B-B14F-4D97-AF65-F5344CB8AC3E}">
        <p14:creationId xmlns:p14="http://schemas.microsoft.com/office/powerpoint/2010/main" val="10966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E3E57-6D59-4545-A87E-4E695E04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Karl Jansky – The First Radio Astronomer</a:t>
            </a:r>
          </a:p>
        </p:txBody>
      </p:sp>
      <p:pic>
        <p:nvPicPr>
          <p:cNvPr id="11" name="Content Placeholder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8C074F0-0FB2-437A-B87E-937508EBC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9869"/>
            <a:ext cx="2611285" cy="326410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picture containing outdoor, grass, sky, photo&#10;&#10;Description automatically generated">
            <a:extLst>
              <a:ext uri="{FF2B5EF4-FFF2-40B4-BE49-F238E27FC236}">
                <a16:creationId xmlns:a16="http://schemas.microsoft.com/office/drawing/2014/main" id="{69DB6BBB-C95F-459C-91E6-54E202D076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" y="3606225"/>
            <a:ext cx="4311163" cy="324415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101BD3-DD0F-4FDB-B1B2-D41919151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Began working for Bell Labs in 1928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Designed and performed observations with the first radio telescope (bottom left).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Used entirely analog sensors and required all measurements be recorded by hand.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He found various sources of interference in his work, including weather related radio signals and what he termed “Star Noise”.</a:t>
            </a:r>
          </a:p>
        </p:txBody>
      </p:sp>
    </p:spTree>
    <p:extLst>
      <p:ext uri="{BB962C8B-B14F-4D97-AF65-F5344CB8AC3E}">
        <p14:creationId xmlns:p14="http://schemas.microsoft.com/office/powerpoint/2010/main" val="180094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88CEA-900D-4E09-893E-F3E6A66F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What is it?</a:t>
            </a:r>
            <a:br>
              <a:rPr lang="en-US" sz="4000" dirty="0"/>
            </a:br>
            <a:r>
              <a:rPr lang="en-US" sz="4000" dirty="0"/>
              <a:t>Why are we doing this?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E2C59D-ABC0-432A-BA45-460BC4067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515" y="2121762"/>
            <a:ext cx="6204984" cy="36269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There are several uses for a Radio Telescope</a:t>
            </a:r>
          </a:p>
          <a:p>
            <a:pPr lvl="1"/>
            <a:r>
              <a:rPr lang="en-US"/>
              <a:t>Observations of weather phenomena within our atmosphere</a:t>
            </a:r>
          </a:p>
          <a:p>
            <a:pPr lvl="1"/>
            <a:r>
              <a:rPr lang="en-US"/>
              <a:t>Observations of radio emissions from celestial objects such as moons, planets or the sun</a:t>
            </a:r>
          </a:p>
          <a:p>
            <a:pPr lvl="1"/>
            <a:r>
              <a:rPr lang="en-US"/>
              <a:t>General scans of the sky to see the radio wavelength emissions that the Earth receives (top).</a:t>
            </a:r>
          </a:p>
        </p:txBody>
      </p:sp>
      <p:pic>
        <p:nvPicPr>
          <p:cNvPr id="8" name="Content Placeholder 7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72094E04-1B97-4878-8BAE-580BC60E45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83" y="306909"/>
            <a:ext cx="3558745" cy="2286000"/>
          </a:xfrm>
          <a:prstGeom prst="rect">
            <a:avLst/>
          </a:prstGeom>
        </p:spPr>
      </p:pic>
      <p:pic>
        <p:nvPicPr>
          <p:cNvPr id="4" name="Picture 3" descr="A picture containing text, table, book, indoor&#10;&#10;Description automatically generated">
            <a:extLst>
              <a:ext uri="{FF2B5EF4-FFF2-40B4-BE49-F238E27FC236}">
                <a16:creationId xmlns:a16="http://schemas.microsoft.com/office/drawing/2014/main" id="{F0D44584-6BAA-4497-9B22-8FEB089B6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1" y="2707150"/>
            <a:ext cx="3076574" cy="38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5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tree in a field&#10;&#10;Description automatically generated">
            <a:extLst>
              <a:ext uri="{FF2B5EF4-FFF2-40B4-BE49-F238E27FC236}">
                <a16:creationId xmlns:a16="http://schemas.microsoft.com/office/drawing/2014/main" id="{6FDDCC7D-3094-4B49-B190-22C4536CE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" b="135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1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F948-68D1-4848-B6D0-888C947B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We Have, What We Don’t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26A0E52-FA6F-46C4-81A3-6358105DD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0"/>
          <a:stretch/>
        </p:blipFill>
        <p:spPr>
          <a:xfrm>
            <a:off x="771525" y="140283"/>
            <a:ext cx="2782785" cy="312785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sky, outdoor, grass&#10;&#10;Description automatically generated">
            <a:extLst>
              <a:ext uri="{FF2B5EF4-FFF2-40B4-BE49-F238E27FC236}">
                <a16:creationId xmlns:a16="http://schemas.microsoft.com/office/drawing/2014/main" id="{2477D900-EF97-4D25-88E4-9B2AF3138B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r="-3" b="-3"/>
          <a:stretch/>
        </p:blipFill>
        <p:spPr>
          <a:xfrm>
            <a:off x="904875" y="3381016"/>
            <a:ext cx="2952750" cy="33614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78BF-E412-4A68-AF32-77C7A41A2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Came with a hexagonal base and mounting system.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Motor/Gear system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Motor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Conversion gears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180° directional gear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Gear Location Sensors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Reed switch sensor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Limiting switches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No Control Box!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6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C218E-F58E-4D6F-9D17-70A99E1D9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643467"/>
            <a:ext cx="815339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7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B1E21AE-7DD6-45CA-9A9B-336F2FC4A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93462"/>
            <a:ext cx="10905066" cy="4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1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7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4775B98-4BFC-407B-84FA-795D4DB0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88" y="643467"/>
            <a:ext cx="4178299" cy="5571066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4FE61DF-4949-4670-9A95-BAC5C2259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75" y="806874"/>
            <a:ext cx="406687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0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694</Words>
  <Application>Microsoft Office PowerPoint</Application>
  <PresentationFormat>Widescreen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Small Radio Telescope (SRT) Refurbishment</vt:lpstr>
      <vt:lpstr>Special Thanks to Mayo High School!</vt:lpstr>
      <vt:lpstr>Karl Jansky – The First Radio Astronomer</vt:lpstr>
      <vt:lpstr>What is it? Why are we doing this?</vt:lpstr>
      <vt:lpstr>PowerPoint Presentation</vt:lpstr>
      <vt:lpstr>What We Have, What We Don’t</vt:lpstr>
      <vt:lpstr>PowerPoint Presentation</vt:lpstr>
      <vt:lpstr>PowerPoint Presentation</vt:lpstr>
      <vt:lpstr>PowerPoint Presentation</vt:lpstr>
      <vt:lpstr>What needs to be done: Motor Controller</vt:lpstr>
      <vt:lpstr>Which way must the current flow?</vt:lpstr>
      <vt:lpstr>PowerPoint Presentation</vt:lpstr>
      <vt:lpstr>PowerPoint Presentation</vt:lpstr>
      <vt:lpstr>Reed Switch Sensor</vt:lpstr>
      <vt:lpstr>Reed Sensor Reading</vt:lpstr>
      <vt:lpstr>Communication is Important</vt:lpstr>
      <vt:lpstr>What now?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Radio Telescope (SRT) Refurbishment</dc:title>
  <dc:creator>Hanson, Clayton G</dc:creator>
  <cp:lastModifiedBy>Hanson, Clayton G</cp:lastModifiedBy>
  <cp:revision>1</cp:revision>
  <dcterms:created xsi:type="dcterms:W3CDTF">2019-04-09T15:28:57Z</dcterms:created>
  <dcterms:modified xsi:type="dcterms:W3CDTF">2019-04-09T15:48:03Z</dcterms:modified>
</cp:coreProperties>
</file>